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</p:sldIdLst>
  <p:sldSz cy="5143500" cx="9144000"/>
  <p:notesSz cx="6858000" cy="9144000"/>
  <p:embeddedFontLst>
    <p:embeddedFont>
      <p:font typeface="Raleway"/>
      <p:regular r:id="rId42"/>
      <p:bold r:id="rId43"/>
      <p:italic r:id="rId44"/>
      <p:boldItalic r:id="rId45"/>
    </p:embeddedFont>
    <p:embeddedFont>
      <p:font typeface="Lato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font" Target="fonts/Raleway-regular.fntdata"/><Relationship Id="rId41" Type="http://schemas.openxmlformats.org/officeDocument/2006/relationships/slide" Target="slides/slide36.xml"/><Relationship Id="rId44" Type="http://schemas.openxmlformats.org/officeDocument/2006/relationships/font" Target="fonts/Raleway-italic.fntdata"/><Relationship Id="rId43" Type="http://schemas.openxmlformats.org/officeDocument/2006/relationships/font" Target="fonts/Raleway-bold.fntdata"/><Relationship Id="rId46" Type="http://schemas.openxmlformats.org/officeDocument/2006/relationships/font" Target="fonts/Lato-regular.fntdata"/><Relationship Id="rId45" Type="http://schemas.openxmlformats.org/officeDocument/2006/relationships/font" Target="fonts/Raleway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Lato-italic.fntdata"/><Relationship Id="rId47" Type="http://schemas.openxmlformats.org/officeDocument/2006/relationships/font" Target="fonts/Lato-bold.fntdata"/><Relationship Id="rId49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539ff316d_0_7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539ff316d_0_7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76d0255f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76d0255f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Nirupama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76d0255fc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76d0255fc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Nirupama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770849d2f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770849d2f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770849d2f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770849d2f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770849d2f4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770849d2f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770849d2f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770849d2f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770849d2f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770849d2f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Rawan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770849d2f4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770849d2f4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Rawan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770849d2f4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770849d2f4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539ff316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539ff316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770849d2f4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770849d2f4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Nirupama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770849d2f4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770849d2f4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770849d2f4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770849d2f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770849d2f4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770849d2f4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Nirupama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770849d2f4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770849d2f4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Nirupama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770849d2f4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770849d2f4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770849d2f4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770849d2f4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770849d2f4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770849d2f4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770849d2f4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770849d2f4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770849d2f4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770849d2f4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770849d2f4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770849d2f4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d9c67055b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d9c67055b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7539ff316d_0_2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7539ff316d_0_2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7539ff316d_3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7539ff316d_3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7539ff316d_0_36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7539ff316d_0_36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76d0255fc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76d0255fc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1d9c67055b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1d9c67055b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84743d6f2c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84743d6f2c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76d02562c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76d02562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Rawan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6d0255fc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6d0255fc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Rawan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76d02562c7_1_16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76d02562c7_1_16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Nirupama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7539ff316d_0_6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7539ff316d_0_6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1">
  <p:cSld name="AUTOLAYOUT_1">
    <p:bg>
      <p:bgPr>
        <a:solidFill>
          <a:srgbClr val="FFFFFF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7"/>
          <p:cNvSpPr/>
          <p:nvPr/>
        </p:nvSpPr>
        <p:spPr>
          <a:xfrm flipH="1">
            <a:off x="3225000" y="1448425"/>
            <a:ext cx="5919000" cy="3695100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7"/>
          <p:cNvSpPr/>
          <p:nvPr/>
        </p:nvSpPr>
        <p:spPr>
          <a:xfrm flipH="1">
            <a:off x="3397800" y="1448425"/>
            <a:ext cx="5746200" cy="3695100"/>
          </a:xfrm>
          <a:prstGeom prst="rtTriangle">
            <a:avLst/>
          </a:pr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7"/>
          <p:cNvSpPr/>
          <p:nvPr/>
        </p:nvSpPr>
        <p:spPr>
          <a:xfrm flipH="1">
            <a:off x="3836700" y="1448475"/>
            <a:ext cx="5307300" cy="3695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7"/>
          <p:cNvSpPr txBox="1"/>
          <p:nvPr>
            <p:ph type="ctrTitle"/>
          </p:nvPr>
        </p:nvSpPr>
        <p:spPr>
          <a:xfrm>
            <a:off x="335250" y="932100"/>
            <a:ext cx="5508300" cy="1655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b="1" sz="52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b="1" sz="52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b="1" sz="52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b="1" sz="52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b="1" sz="52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b="1" sz="52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b="1" sz="52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b="1" sz="52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b="1"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7" name="Google Shape;137;p17"/>
          <p:cNvSpPr txBox="1"/>
          <p:nvPr>
            <p:ph idx="1" type="subTitle"/>
          </p:nvPr>
        </p:nvSpPr>
        <p:spPr>
          <a:xfrm>
            <a:off x="335250" y="2727850"/>
            <a:ext cx="3914700" cy="1612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8" name="Google Shape;13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2">
  <p:cSld name="AUTOLAYOUT_3">
    <p:bg>
      <p:bgPr>
        <a:solidFill>
          <a:srgbClr val="FFFFFF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8"/>
          <p:cNvSpPr/>
          <p:nvPr/>
        </p:nvSpPr>
        <p:spPr>
          <a:xfrm>
            <a:off x="0" y="689175"/>
            <a:ext cx="905100" cy="756000"/>
          </a:xfrm>
          <a:prstGeom prst="rect">
            <a:avLst/>
          </a:prstGeom>
          <a:solidFill>
            <a:srgbClr val="D434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8"/>
          <p:cNvSpPr/>
          <p:nvPr/>
        </p:nvSpPr>
        <p:spPr>
          <a:xfrm>
            <a:off x="0" y="1445325"/>
            <a:ext cx="905100" cy="756000"/>
          </a:xfrm>
          <a:prstGeom prst="rect">
            <a:avLst/>
          </a:prstGeom>
          <a:solidFill>
            <a:srgbClr val="C6EFD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8"/>
          <p:cNvSpPr txBox="1"/>
          <p:nvPr>
            <p:ph type="title"/>
          </p:nvPr>
        </p:nvSpPr>
        <p:spPr>
          <a:xfrm>
            <a:off x="1424675" y="689175"/>
            <a:ext cx="3658500" cy="1577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200"/>
              <a:buNone/>
              <a:defRPr b="1" sz="3200">
                <a:solidFill>
                  <a:srgbClr val="42424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200"/>
              <a:buNone/>
              <a:defRPr b="1" sz="3200">
                <a:solidFill>
                  <a:srgbClr val="42424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200"/>
              <a:buNone/>
              <a:defRPr b="1" sz="3200">
                <a:solidFill>
                  <a:srgbClr val="42424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200"/>
              <a:buNone/>
              <a:defRPr b="1" sz="3200">
                <a:solidFill>
                  <a:srgbClr val="42424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200"/>
              <a:buNone/>
              <a:defRPr b="1" sz="3200">
                <a:solidFill>
                  <a:srgbClr val="42424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200"/>
              <a:buNone/>
              <a:defRPr b="1" sz="3200">
                <a:solidFill>
                  <a:srgbClr val="42424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200"/>
              <a:buNone/>
              <a:defRPr b="1" sz="3200">
                <a:solidFill>
                  <a:srgbClr val="42424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200"/>
              <a:buNone/>
              <a:defRPr b="1" sz="3200">
                <a:solidFill>
                  <a:srgbClr val="42424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200"/>
              <a:buNone/>
              <a:defRPr b="1" sz="3200">
                <a:solidFill>
                  <a:srgbClr val="424242"/>
                </a:solidFill>
              </a:defRPr>
            </a:lvl9pPr>
          </a:lstStyle>
          <a:p/>
        </p:txBody>
      </p:sp>
      <p:sp>
        <p:nvSpPr>
          <p:cNvPr id="144" name="Google Shape;144;p18"/>
          <p:cNvSpPr txBox="1"/>
          <p:nvPr>
            <p:ph idx="1" type="body"/>
          </p:nvPr>
        </p:nvSpPr>
        <p:spPr>
          <a:xfrm>
            <a:off x="1424675" y="2453700"/>
            <a:ext cx="5838600" cy="1939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1800"/>
              <a:buChar char="●"/>
              <a:defRPr sz="1800">
                <a:solidFill>
                  <a:srgbClr val="757575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757575"/>
              </a:buClr>
              <a:buSzPts val="1100"/>
              <a:buChar char="○"/>
              <a:defRPr sz="1400">
                <a:solidFill>
                  <a:srgbClr val="757575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757575"/>
              </a:buClr>
              <a:buSzPts val="1100"/>
              <a:buChar char="■"/>
              <a:defRPr sz="1400">
                <a:solidFill>
                  <a:srgbClr val="757575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757575"/>
              </a:buClr>
              <a:buSzPts val="1100"/>
              <a:buChar char="●"/>
              <a:defRPr sz="1400">
                <a:solidFill>
                  <a:srgbClr val="757575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757575"/>
              </a:buClr>
              <a:buSzPts val="1100"/>
              <a:buChar char="○"/>
              <a:defRPr sz="1400">
                <a:solidFill>
                  <a:srgbClr val="757575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757575"/>
              </a:buClr>
              <a:buSzPts val="1100"/>
              <a:buChar char="■"/>
              <a:defRPr sz="1400">
                <a:solidFill>
                  <a:srgbClr val="757575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757575"/>
              </a:buClr>
              <a:buSzPts val="1100"/>
              <a:buChar char="●"/>
              <a:defRPr sz="1400">
                <a:solidFill>
                  <a:srgbClr val="757575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757575"/>
              </a:buClr>
              <a:buSzPts val="1100"/>
              <a:buChar char="○"/>
              <a:defRPr sz="1400">
                <a:solidFill>
                  <a:srgbClr val="757575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757575"/>
              </a:buClr>
              <a:buSzPts val="1100"/>
              <a:buChar char="■"/>
              <a:defRPr sz="14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145" name="Google Shape;14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757575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757575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757575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757575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757575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757575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757575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757575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757575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3">
  <p:cSld name="AUTOLAYOUT_5">
    <p:bg>
      <p:bgPr>
        <a:solidFill>
          <a:srgbClr val="FFFFFF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835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19"/>
          <p:cNvPicPr preferRelativeResize="0"/>
          <p:nvPr/>
        </p:nvPicPr>
        <p:blipFill rotWithShape="1">
          <a:blip r:embed="rId2">
            <a:alphaModFix/>
          </a:blip>
          <a:srcRect b="0" l="25251" r="25256" t="0"/>
          <a:stretch/>
        </p:blipFill>
        <p:spPr>
          <a:xfrm>
            <a:off x="0" y="0"/>
            <a:ext cx="4524375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9"/>
          <p:cNvSpPr txBox="1"/>
          <p:nvPr>
            <p:ph type="title"/>
          </p:nvPr>
        </p:nvSpPr>
        <p:spPr>
          <a:xfrm>
            <a:off x="5009300" y="869775"/>
            <a:ext cx="3698400" cy="2164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b="1" sz="2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0" name="Google Shape;150;p19"/>
          <p:cNvSpPr txBox="1"/>
          <p:nvPr>
            <p:ph idx="1" type="subTitle"/>
          </p:nvPr>
        </p:nvSpPr>
        <p:spPr>
          <a:xfrm>
            <a:off x="5009300" y="3120375"/>
            <a:ext cx="3698400" cy="657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1" name="Google Shape;15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5">
  <p:cSld name="AUTOLAYOUT_7">
    <p:bg>
      <p:bgPr>
        <a:solidFill>
          <a:srgbClr val="FFFFF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AF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0"/>
          <p:cNvSpPr/>
          <p:nvPr/>
        </p:nvSpPr>
        <p:spPr>
          <a:xfrm>
            <a:off x="4825" y="3164150"/>
            <a:ext cx="9135000" cy="6567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0"/>
          <p:cNvSpPr/>
          <p:nvPr/>
        </p:nvSpPr>
        <p:spPr>
          <a:xfrm>
            <a:off x="4500" y="3820856"/>
            <a:ext cx="9135000" cy="656700"/>
          </a:xfrm>
          <a:prstGeom prst="rect">
            <a:avLst/>
          </a:prstGeom>
          <a:solidFill>
            <a:srgbClr val="FCE5C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0"/>
          <p:cNvSpPr/>
          <p:nvPr/>
        </p:nvSpPr>
        <p:spPr>
          <a:xfrm>
            <a:off x="4825" y="4477513"/>
            <a:ext cx="9135000" cy="6567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0"/>
          <p:cNvSpPr/>
          <p:nvPr/>
        </p:nvSpPr>
        <p:spPr>
          <a:xfrm rot="-5400000">
            <a:off x="7890072" y="3884990"/>
            <a:ext cx="656700" cy="1841700"/>
          </a:xfrm>
          <a:prstGeom prst="rtTriangle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0"/>
          <p:cNvSpPr/>
          <p:nvPr/>
        </p:nvSpPr>
        <p:spPr>
          <a:xfrm rot="-5400000">
            <a:off x="6048416" y="3884990"/>
            <a:ext cx="656700" cy="1841700"/>
          </a:xfrm>
          <a:prstGeom prst="rtTriangle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0"/>
          <p:cNvSpPr/>
          <p:nvPr/>
        </p:nvSpPr>
        <p:spPr>
          <a:xfrm rot="-5400000">
            <a:off x="4243722" y="3884990"/>
            <a:ext cx="656700" cy="1841700"/>
          </a:xfrm>
          <a:prstGeom prst="rtTriangle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0"/>
          <p:cNvSpPr/>
          <p:nvPr/>
        </p:nvSpPr>
        <p:spPr>
          <a:xfrm rot="-5400000">
            <a:off x="2402066" y="3884990"/>
            <a:ext cx="656700" cy="1841700"/>
          </a:xfrm>
          <a:prstGeom prst="rtTriangle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0"/>
          <p:cNvSpPr/>
          <p:nvPr/>
        </p:nvSpPr>
        <p:spPr>
          <a:xfrm rot="-5400000">
            <a:off x="597372" y="3884990"/>
            <a:ext cx="656700" cy="1841700"/>
          </a:xfrm>
          <a:prstGeom prst="rtTriangle">
            <a:avLst/>
          </a:prstGeom>
          <a:solidFill>
            <a:srgbClr val="E691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0"/>
          <p:cNvSpPr/>
          <p:nvPr/>
        </p:nvSpPr>
        <p:spPr>
          <a:xfrm rot="-5400000">
            <a:off x="7890647" y="2571659"/>
            <a:ext cx="656700" cy="1841700"/>
          </a:xfrm>
          <a:prstGeom prst="rtTriangl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0"/>
          <p:cNvSpPr/>
          <p:nvPr/>
        </p:nvSpPr>
        <p:spPr>
          <a:xfrm rot="-5400000">
            <a:off x="6048990" y="2571659"/>
            <a:ext cx="656700" cy="1841700"/>
          </a:xfrm>
          <a:prstGeom prst="rtTriangl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0"/>
          <p:cNvSpPr/>
          <p:nvPr/>
        </p:nvSpPr>
        <p:spPr>
          <a:xfrm rot="-5400000">
            <a:off x="2402640" y="2571659"/>
            <a:ext cx="656700" cy="1841700"/>
          </a:xfrm>
          <a:prstGeom prst="rtTriangl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0"/>
          <p:cNvSpPr/>
          <p:nvPr/>
        </p:nvSpPr>
        <p:spPr>
          <a:xfrm rot="-5400000">
            <a:off x="597947" y="2571659"/>
            <a:ext cx="656700" cy="1841700"/>
          </a:xfrm>
          <a:prstGeom prst="rtTriangl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0"/>
          <p:cNvSpPr/>
          <p:nvPr/>
        </p:nvSpPr>
        <p:spPr>
          <a:xfrm rot="-5400000">
            <a:off x="4244297" y="2571659"/>
            <a:ext cx="656700" cy="1841700"/>
          </a:xfrm>
          <a:prstGeom prst="rtTriangle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0"/>
          <p:cNvSpPr/>
          <p:nvPr/>
        </p:nvSpPr>
        <p:spPr>
          <a:xfrm rot="-5400000">
            <a:off x="7890072" y="3228329"/>
            <a:ext cx="656700" cy="1841700"/>
          </a:xfrm>
          <a:prstGeom prst="rtTriangl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0"/>
          <p:cNvSpPr/>
          <p:nvPr/>
        </p:nvSpPr>
        <p:spPr>
          <a:xfrm rot="-5400000">
            <a:off x="6048416" y="3228329"/>
            <a:ext cx="656700" cy="1841700"/>
          </a:xfrm>
          <a:prstGeom prst="rtTriangl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0"/>
          <p:cNvSpPr/>
          <p:nvPr/>
        </p:nvSpPr>
        <p:spPr>
          <a:xfrm rot="-5400000">
            <a:off x="4243722" y="3228329"/>
            <a:ext cx="656700" cy="1841700"/>
          </a:xfrm>
          <a:prstGeom prst="rtTriangl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0"/>
          <p:cNvSpPr/>
          <p:nvPr/>
        </p:nvSpPr>
        <p:spPr>
          <a:xfrm rot="-5400000">
            <a:off x="2402066" y="3228329"/>
            <a:ext cx="656700" cy="1841700"/>
          </a:xfrm>
          <a:prstGeom prst="rtTriangl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0"/>
          <p:cNvSpPr/>
          <p:nvPr/>
        </p:nvSpPr>
        <p:spPr>
          <a:xfrm rot="-5400000">
            <a:off x="597372" y="3228329"/>
            <a:ext cx="656700" cy="1841700"/>
          </a:xfrm>
          <a:prstGeom prst="rtTriangle">
            <a:avLst/>
          </a:prstGeom>
          <a:solidFill>
            <a:srgbClr val="F9CB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0"/>
          <p:cNvSpPr txBox="1"/>
          <p:nvPr>
            <p:ph type="ctrTitle"/>
          </p:nvPr>
        </p:nvSpPr>
        <p:spPr>
          <a:xfrm>
            <a:off x="1844325" y="747900"/>
            <a:ext cx="5456100" cy="1704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3600"/>
              <a:buNone/>
              <a:defRPr b="1" sz="3600">
                <a:solidFill>
                  <a:srgbClr val="B45F0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6000"/>
              <a:buNone/>
              <a:defRPr b="1" sz="6000">
                <a:solidFill>
                  <a:srgbClr val="B45F0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6000"/>
              <a:buNone/>
              <a:defRPr b="1" sz="6000">
                <a:solidFill>
                  <a:srgbClr val="B45F0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6000"/>
              <a:buNone/>
              <a:defRPr b="1" sz="6000">
                <a:solidFill>
                  <a:srgbClr val="B45F0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6000"/>
              <a:buNone/>
              <a:defRPr b="1" sz="6000">
                <a:solidFill>
                  <a:srgbClr val="B45F0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6000"/>
              <a:buNone/>
              <a:defRPr b="1" sz="6000">
                <a:solidFill>
                  <a:srgbClr val="B45F0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6000"/>
              <a:buNone/>
              <a:defRPr b="1" sz="6000">
                <a:solidFill>
                  <a:srgbClr val="B45F0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6000"/>
              <a:buNone/>
              <a:defRPr b="1" sz="6000">
                <a:solidFill>
                  <a:srgbClr val="B45F0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45F06"/>
              </a:buClr>
              <a:buSzPts val="6000"/>
              <a:buNone/>
              <a:defRPr b="1" sz="6000">
                <a:solidFill>
                  <a:srgbClr val="B45F06"/>
                </a:solidFill>
              </a:defRPr>
            </a:lvl9pPr>
          </a:lstStyle>
          <a:p/>
        </p:txBody>
      </p:sp>
      <p:sp>
        <p:nvSpPr>
          <p:cNvPr id="173" name="Google Shape;17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4">
  <p:cSld name="AUTOLAYOUT_10">
    <p:bg>
      <p:bgPr>
        <a:solidFill>
          <a:srgbClr val="FFFFFF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6" name="Google Shape;176;p21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 lim="8000"/>
            <a:headEnd len="sm" w="sm" type="none"/>
            <a:tailEnd len="sm" w="sm" type="none"/>
          </a:ln>
          <a:effectLst>
            <a:outerShdw blurRad="50800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177" name="Google Shape;177;p21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1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9" name="Google Shape;179;p21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 sz="1400">
                <a:solidFill>
                  <a:schemeClr val="dk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 sz="1400">
                <a:solidFill>
                  <a:schemeClr val="dk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0" name="Google Shape;18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">
  <p:cSld name="AUTOLAYOUT_12">
    <p:bg>
      <p:bgPr>
        <a:solidFill>
          <a:srgbClr val="FFFFFF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2"/>
          <p:cNvSpPr/>
          <p:nvPr/>
        </p:nvSpPr>
        <p:spPr>
          <a:xfrm>
            <a:off x="2316574" y="3364649"/>
            <a:ext cx="1632000" cy="1632000"/>
          </a:xfrm>
          <a:prstGeom prst="ellipse">
            <a:avLst/>
          </a:prstGeom>
          <a:noFill/>
          <a:ln cap="flat" cmpd="sng" w="19050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2"/>
          <p:cNvSpPr/>
          <p:nvPr/>
        </p:nvSpPr>
        <p:spPr>
          <a:xfrm>
            <a:off x="6118424" y="1414824"/>
            <a:ext cx="1632000" cy="1632000"/>
          </a:xfrm>
          <a:prstGeom prst="ellipse">
            <a:avLst/>
          </a:prstGeom>
          <a:noFill/>
          <a:ln cap="flat" cmpd="sng" w="19050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7500225" y="4086700"/>
            <a:ext cx="831300" cy="831300"/>
          </a:xfrm>
          <a:prstGeom prst="ellipse">
            <a:avLst/>
          </a:prstGeom>
          <a:noFill/>
          <a:ln cap="flat" cmpd="sng" w="19050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2"/>
          <p:cNvSpPr/>
          <p:nvPr/>
        </p:nvSpPr>
        <p:spPr>
          <a:xfrm>
            <a:off x="794188" y="1494263"/>
            <a:ext cx="831300" cy="831300"/>
          </a:xfrm>
          <a:prstGeom prst="ellipse">
            <a:avLst/>
          </a:prstGeom>
          <a:noFill/>
          <a:ln cap="flat" cmpd="sng" w="19050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2"/>
          <p:cNvSpPr/>
          <p:nvPr/>
        </p:nvSpPr>
        <p:spPr>
          <a:xfrm>
            <a:off x="1080300" y="1677414"/>
            <a:ext cx="3452400" cy="3029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2"/>
          <p:cNvSpPr/>
          <p:nvPr/>
        </p:nvSpPr>
        <p:spPr>
          <a:xfrm>
            <a:off x="4611275" y="1677414"/>
            <a:ext cx="3452400" cy="3029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2"/>
          <p:cNvSpPr txBox="1"/>
          <p:nvPr>
            <p:ph type="title"/>
          </p:nvPr>
        </p:nvSpPr>
        <p:spPr>
          <a:xfrm>
            <a:off x="1347900" y="446125"/>
            <a:ext cx="6448200" cy="912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90" name="Google Shape;190;p22"/>
          <p:cNvSpPr txBox="1"/>
          <p:nvPr>
            <p:ph idx="1" type="body"/>
          </p:nvPr>
        </p:nvSpPr>
        <p:spPr>
          <a:xfrm>
            <a:off x="1347900" y="1876875"/>
            <a:ext cx="2917200" cy="2630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91" name="Google Shape;191;p22"/>
          <p:cNvSpPr txBox="1"/>
          <p:nvPr>
            <p:ph idx="2" type="body"/>
          </p:nvPr>
        </p:nvSpPr>
        <p:spPr>
          <a:xfrm>
            <a:off x="4878875" y="1876925"/>
            <a:ext cx="2917200" cy="2630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92" name="Google Shape;1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8">
  <p:cSld name="AUTOLAYOUT_14">
    <p:bg>
      <p:bgPr>
        <a:solidFill>
          <a:srgbClr val="FFFFFF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52A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3"/>
          <p:cNvSpPr/>
          <p:nvPr/>
        </p:nvSpPr>
        <p:spPr>
          <a:xfrm>
            <a:off x="480750" y="483125"/>
            <a:ext cx="752100" cy="752100"/>
          </a:xfrm>
          <a:prstGeom prst="rect">
            <a:avLst/>
          </a:prstGeom>
          <a:solidFill>
            <a:srgbClr val="F500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3"/>
          <p:cNvSpPr/>
          <p:nvPr/>
        </p:nvSpPr>
        <p:spPr>
          <a:xfrm>
            <a:off x="840117" y="838676"/>
            <a:ext cx="752100" cy="752100"/>
          </a:xfrm>
          <a:prstGeom prst="rect">
            <a:avLst/>
          </a:prstGeom>
          <a:solidFill>
            <a:srgbClr val="FFFFFF">
              <a:alpha val="705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3"/>
          <p:cNvSpPr txBox="1"/>
          <p:nvPr>
            <p:ph type="ctrTitle"/>
          </p:nvPr>
        </p:nvSpPr>
        <p:spPr>
          <a:xfrm>
            <a:off x="2038350" y="647700"/>
            <a:ext cx="5994900" cy="4015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8" name="Google Shape;198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9">
  <p:cSld name="AUTOLAYOUT_16">
    <p:bg>
      <p:bgPr>
        <a:solidFill>
          <a:srgbClr val="FFFFFF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4"/>
          <p:cNvSpPr/>
          <p:nvPr/>
        </p:nvSpPr>
        <p:spPr>
          <a:xfrm>
            <a:off x="1860600" y="0"/>
            <a:ext cx="7283400" cy="5143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2" name="Google Shape;202;p24"/>
          <p:cNvCxnSpPr/>
          <p:nvPr/>
        </p:nvCxnSpPr>
        <p:spPr>
          <a:xfrm>
            <a:off x="2586875" y="1615600"/>
            <a:ext cx="3057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3" name="Google Shape;203;p24"/>
          <p:cNvSpPr txBox="1"/>
          <p:nvPr>
            <p:ph type="title"/>
          </p:nvPr>
        </p:nvSpPr>
        <p:spPr>
          <a:xfrm>
            <a:off x="2469775" y="426200"/>
            <a:ext cx="5867400" cy="995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4" name="Google Shape;204;p24"/>
          <p:cNvSpPr txBox="1"/>
          <p:nvPr>
            <p:ph idx="1" type="body"/>
          </p:nvPr>
        </p:nvSpPr>
        <p:spPr>
          <a:xfrm>
            <a:off x="2469775" y="1874225"/>
            <a:ext cx="5867400" cy="2550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 sz="1800"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00"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00"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00">
                <a:solidFill>
                  <a:schemeClr val="lt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00"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 sz="1400">
                <a:solidFill>
                  <a:schemeClr val="lt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 sz="1400">
                <a:solidFill>
                  <a:schemeClr val="lt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 sz="1400">
                <a:solidFill>
                  <a:schemeClr val="lt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5" name="Google Shape;20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ustom layout 10">
  <p:cSld name="AUTOLAYOUT_22">
    <p:bg>
      <p:bgPr>
        <a:solidFill>
          <a:srgbClr val="FFFFFF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8" name="Google Shape;208;p25"/>
          <p:cNvGrpSpPr/>
          <p:nvPr/>
        </p:nvGrpSpPr>
        <p:grpSpPr>
          <a:xfrm>
            <a:off x="2" y="4713898"/>
            <a:ext cx="3047923" cy="429600"/>
            <a:chOff x="-73" y="4713898"/>
            <a:chExt cx="3047923" cy="429600"/>
          </a:xfrm>
        </p:grpSpPr>
        <p:sp>
          <p:nvSpPr>
            <p:cNvPr id="209" name="Google Shape;209;p25"/>
            <p:cNvSpPr/>
            <p:nvPr/>
          </p:nvSpPr>
          <p:spPr>
            <a:xfrm rot="-5400000">
              <a:off x="2452050" y="4547698"/>
              <a:ext cx="429600" cy="762000"/>
            </a:xfrm>
            <a:prstGeom prst="rtTriangle">
              <a:avLst/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5"/>
            <p:cNvSpPr/>
            <p:nvPr/>
          </p:nvSpPr>
          <p:spPr>
            <a:xfrm rot="-5400000">
              <a:off x="928119" y="4547698"/>
              <a:ext cx="429600" cy="762000"/>
            </a:xfrm>
            <a:prstGeom prst="rtTriangle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5"/>
            <p:cNvSpPr/>
            <p:nvPr/>
          </p:nvSpPr>
          <p:spPr>
            <a:xfrm flipH="1" rot="5400000">
              <a:off x="1689952" y="4547698"/>
              <a:ext cx="429600" cy="762000"/>
            </a:xfrm>
            <a:prstGeom prst="rtTriangle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5"/>
            <p:cNvSpPr/>
            <p:nvPr/>
          </p:nvSpPr>
          <p:spPr>
            <a:xfrm flipH="1" rot="5400000">
              <a:off x="166127" y="4547698"/>
              <a:ext cx="429600" cy="762000"/>
            </a:xfrm>
            <a:prstGeom prst="rtTriangle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3" name="Google Shape;213;p25"/>
          <p:cNvSpPr/>
          <p:nvPr/>
        </p:nvSpPr>
        <p:spPr>
          <a:xfrm>
            <a:off x="3047650" y="0"/>
            <a:ext cx="6096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5"/>
          <p:cNvSpPr txBox="1"/>
          <p:nvPr>
            <p:ph type="title"/>
          </p:nvPr>
        </p:nvSpPr>
        <p:spPr>
          <a:xfrm>
            <a:off x="185350" y="352000"/>
            <a:ext cx="2683200" cy="4078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215" name="Google Shape;21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github.com/ns8279/Movie-buzz" TargetMode="External"/><Relationship Id="rId4" Type="http://schemas.openxmlformats.org/officeDocument/2006/relationships/hyperlink" Target="https://ns8279.github.io/Movie-buzz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github.com/ns8279/Movie-buzz" TargetMode="External"/><Relationship Id="rId4" Type="http://schemas.openxmlformats.org/officeDocument/2006/relationships/hyperlink" Target="https://ns8279.github.io/Movie-buzz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220" name="Google Shape;220;p26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6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Movie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Buzz</a:t>
            </a:r>
            <a:endParaRPr/>
          </a:p>
        </p:txBody>
      </p:sp>
      <p:sp>
        <p:nvSpPr>
          <p:cNvPr id="222" name="Google Shape;222;p26"/>
          <p:cNvSpPr txBox="1"/>
          <p:nvPr>
            <p:ph idx="1" type="subTitle"/>
          </p:nvPr>
        </p:nvSpPr>
        <p:spPr>
          <a:xfrm>
            <a:off x="729450" y="2910275"/>
            <a:ext cx="3787800" cy="11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Nirupama,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Daniel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Rawan</a:t>
            </a:r>
            <a:endParaRPr/>
          </a:p>
        </p:txBody>
      </p:sp>
      <p:pic>
        <p:nvPicPr>
          <p:cNvPr id="223" name="Google Shape;223;p26"/>
          <p:cNvPicPr preferRelativeResize="0"/>
          <p:nvPr/>
        </p:nvPicPr>
        <p:blipFill rotWithShape="1">
          <a:blip r:embed="rId4">
            <a:alphaModFix/>
          </a:blip>
          <a:srcRect b="0" l="1057" r="1057" t="0"/>
          <a:stretch/>
        </p:blipFill>
        <p:spPr>
          <a:xfrm>
            <a:off x="5176375" y="1606951"/>
            <a:ext cx="3549927" cy="204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5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Tasks Breakdown</a:t>
            </a:r>
            <a:endParaRPr/>
          </a:p>
        </p:txBody>
      </p:sp>
      <p:sp>
        <p:nvSpPr>
          <p:cNvPr id="274" name="Google Shape;274;p35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Wireframe ------&gt; Nirupama, Rawan and Daniel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Movie Page HTML/CSS/JS -----&gt; Nirupama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Html/CSS Tv Page  -----&gt; Rawan, Daniel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Everyone together ------&gt; contributed to the features to be included in the app and selected people finalized them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6"/>
          <p:cNvSpPr txBox="1"/>
          <p:nvPr>
            <p:ph type="title"/>
          </p:nvPr>
        </p:nvSpPr>
        <p:spPr>
          <a:xfrm>
            <a:off x="1424675" y="689175"/>
            <a:ext cx="3658500" cy="157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APIs Used</a:t>
            </a:r>
            <a:endParaRPr/>
          </a:p>
        </p:txBody>
      </p:sp>
      <p:sp>
        <p:nvSpPr>
          <p:cNvPr id="280" name="Google Shape;280;p36"/>
          <p:cNvSpPr txBox="1"/>
          <p:nvPr>
            <p:ph idx="1" type="body"/>
          </p:nvPr>
        </p:nvSpPr>
        <p:spPr>
          <a:xfrm>
            <a:off x="1424675" y="2453700"/>
            <a:ext cx="5838600" cy="19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The OMDB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Utelly Rapid API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Episodate</a:t>
            </a:r>
            <a:endParaRPr b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7"/>
          <p:cNvSpPr txBox="1"/>
          <p:nvPr>
            <p:ph type="title"/>
          </p:nvPr>
        </p:nvSpPr>
        <p:spPr>
          <a:xfrm>
            <a:off x="1424675" y="689175"/>
            <a:ext cx="3658500" cy="157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 Used</a:t>
            </a:r>
            <a:endParaRPr/>
          </a:p>
        </p:txBody>
      </p:sp>
      <p:sp>
        <p:nvSpPr>
          <p:cNvPr id="286" name="Google Shape;286;p37"/>
          <p:cNvSpPr txBox="1"/>
          <p:nvPr>
            <p:ph idx="1" type="body"/>
          </p:nvPr>
        </p:nvSpPr>
        <p:spPr>
          <a:xfrm>
            <a:off x="1424675" y="2453700"/>
            <a:ext cx="5838600" cy="19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HTML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CSS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Materialize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jQuery</a:t>
            </a:r>
            <a:endParaRPr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291" name="Google Shape;291;p38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8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Movie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Buzz</a:t>
            </a:r>
            <a:endParaRPr/>
          </a:p>
        </p:txBody>
      </p:sp>
      <p:sp>
        <p:nvSpPr>
          <p:cNvPr id="293" name="Google Shape;293;p38"/>
          <p:cNvSpPr txBox="1"/>
          <p:nvPr>
            <p:ph idx="1" type="subTitle"/>
          </p:nvPr>
        </p:nvSpPr>
        <p:spPr>
          <a:xfrm>
            <a:off x="729450" y="2910275"/>
            <a:ext cx="3787800" cy="111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Nirupama,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Daniel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Rawan</a:t>
            </a:r>
            <a:endParaRPr/>
          </a:p>
        </p:txBody>
      </p:sp>
      <p:pic>
        <p:nvPicPr>
          <p:cNvPr id="294" name="Google Shape;294;p38"/>
          <p:cNvPicPr preferRelativeResize="0"/>
          <p:nvPr/>
        </p:nvPicPr>
        <p:blipFill rotWithShape="1">
          <a:blip r:embed="rId4">
            <a:alphaModFix/>
          </a:blip>
          <a:srcRect b="0" l="1057" r="1057" t="0"/>
          <a:stretch/>
        </p:blipFill>
        <p:spPr>
          <a:xfrm>
            <a:off x="5176375" y="1606951"/>
            <a:ext cx="3549927" cy="204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9"/>
          <p:cNvSpPr txBox="1"/>
          <p:nvPr>
            <p:ph type="title"/>
          </p:nvPr>
        </p:nvSpPr>
        <p:spPr>
          <a:xfrm>
            <a:off x="4918475" y="1828050"/>
            <a:ext cx="3698400" cy="58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Concept</a:t>
            </a:r>
            <a:endParaRPr sz="33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0"/>
          <p:cNvSpPr txBox="1"/>
          <p:nvPr>
            <p:ph idx="1" type="subTitle"/>
          </p:nvPr>
        </p:nvSpPr>
        <p:spPr>
          <a:xfrm>
            <a:off x="335250" y="1266275"/>
            <a:ext cx="4451400" cy="30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just">
              <a:spcBef>
                <a:spcPts val="0"/>
              </a:spcBef>
              <a:spcAft>
                <a:spcPts val="0"/>
              </a:spcAft>
              <a:buSzPts val="2600"/>
              <a:buChar char="❖"/>
            </a:pPr>
            <a:r>
              <a:rPr lang="en" sz="1900">
                <a:solidFill>
                  <a:srgbClr val="24292E"/>
                </a:solidFill>
                <a:highlight>
                  <a:srgbClr val="FFFFFF"/>
                </a:highlight>
              </a:rPr>
              <a:t>As a Movie Buff </a:t>
            </a:r>
            <a:endParaRPr sz="19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SzPts val="1900"/>
              <a:buChar char="❖"/>
            </a:pPr>
            <a:r>
              <a:rPr lang="en" sz="1900">
                <a:solidFill>
                  <a:srgbClr val="24292E"/>
                </a:solidFill>
                <a:highlight>
                  <a:srgbClr val="FFFFFF"/>
                </a:highlight>
              </a:rPr>
              <a:t>I WANT to search for movies and shows and get information and be streamed in the leading apps (GooglePlay, Netflix, etc)</a:t>
            </a:r>
            <a:endParaRPr sz="19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SzPts val="1900"/>
              <a:buChar char="❖"/>
            </a:pPr>
            <a:r>
              <a:rPr lang="en" sz="1900">
                <a:solidFill>
                  <a:srgbClr val="24292E"/>
                </a:solidFill>
                <a:highlight>
                  <a:srgbClr val="FFFFFF"/>
                </a:highlight>
              </a:rPr>
              <a:t>SO THAT I have good list of movies/shows is good to watch</a:t>
            </a:r>
            <a:endParaRPr sz="1900"/>
          </a:p>
        </p:txBody>
      </p:sp>
      <p:sp>
        <p:nvSpPr>
          <p:cNvPr id="305" name="Google Shape;305;p40"/>
          <p:cNvSpPr txBox="1"/>
          <p:nvPr>
            <p:ph type="ctrTitle"/>
          </p:nvPr>
        </p:nvSpPr>
        <p:spPr>
          <a:xfrm>
            <a:off x="335250" y="268950"/>
            <a:ext cx="5508300" cy="86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User Story</a:t>
            </a:r>
            <a:endParaRPr sz="41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1"/>
          <p:cNvSpPr txBox="1"/>
          <p:nvPr>
            <p:ph type="ctrTitle"/>
          </p:nvPr>
        </p:nvSpPr>
        <p:spPr>
          <a:xfrm>
            <a:off x="335250" y="268950"/>
            <a:ext cx="5508300" cy="86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</a:t>
            </a:r>
            <a:endParaRPr/>
          </a:p>
        </p:txBody>
      </p:sp>
      <p:sp>
        <p:nvSpPr>
          <p:cNvPr id="311" name="Google Shape;311;p41"/>
          <p:cNvSpPr txBox="1"/>
          <p:nvPr>
            <p:ph idx="1" type="subTitle"/>
          </p:nvPr>
        </p:nvSpPr>
        <p:spPr>
          <a:xfrm>
            <a:off x="335250" y="1266275"/>
            <a:ext cx="4451400" cy="30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❖"/>
            </a:pPr>
            <a:r>
              <a:rPr lang="en" sz="1900"/>
              <a:t>Provides a list of movies and tv shows to browse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❖"/>
            </a:pPr>
            <a:r>
              <a:rPr lang="en" sz="1900"/>
              <a:t>Allows users to view:</a:t>
            </a:r>
            <a:endParaRPr sz="19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➢"/>
            </a:pPr>
            <a:r>
              <a:rPr lang="en" sz="1900"/>
              <a:t>General movie information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➢"/>
            </a:pPr>
            <a:r>
              <a:rPr lang="en" sz="1900"/>
              <a:t>Ratings and reviews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➢"/>
            </a:pPr>
            <a:r>
              <a:rPr lang="en" sz="1900"/>
              <a:t>A brief plot description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➢"/>
            </a:pPr>
            <a:r>
              <a:rPr lang="en" sz="1900"/>
              <a:t>Apps that are streaming the selected movie and redirect to a specific app when clicked on</a:t>
            </a:r>
            <a:endParaRPr sz="19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42"/>
          <p:cNvPicPr preferRelativeResize="0"/>
          <p:nvPr/>
        </p:nvPicPr>
        <p:blipFill rotWithShape="1">
          <a:blip r:embed="rId3">
            <a:alphaModFix/>
          </a:blip>
          <a:srcRect b="0" l="3436" r="3445" t="0"/>
          <a:stretch/>
        </p:blipFill>
        <p:spPr>
          <a:xfrm>
            <a:off x="1938600" y="638750"/>
            <a:ext cx="7063029" cy="4269425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42"/>
          <p:cNvSpPr txBox="1"/>
          <p:nvPr>
            <p:ph type="title"/>
          </p:nvPr>
        </p:nvSpPr>
        <p:spPr>
          <a:xfrm>
            <a:off x="185350" y="352000"/>
            <a:ext cx="2167800" cy="40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43"/>
          <p:cNvPicPr preferRelativeResize="0"/>
          <p:nvPr/>
        </p:nvPicPr>
        <p:blipFill rotWithShape="1">
          <a:blip r:embed="rId3">
            <a:alphaModFix/>
          </a:blip>
          <a:srcRect b="0" l="7928" r="839" t="11762"/>
          <a:stretch/>
        </p:blipFill>
        <p:spPr>
          <a:xfrm>
            <a:off x="1938600" y="638750"/>
            <a:ext cx="7063027" cy="4269424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43"/>
          <p:cNvSpPr txBox="1"/>
          <p:nvPr>
            <p:ph type="title"/>
          </p:nvPr>
        </p:nvSpPr>
        <p:spPr>
          <a:xfrm>
            <a:off x="185350" y="352000"/>
            <a:ext cx="2167800" cy="40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Movie Page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8" name="Google Shape;328;p44"/>
          <p:cNvPicPr preferRelativeResize="0"/>
          <p:nvPr/>
        </p:nvPicPr>
        <p:blipFill rotWithShape="1">
          <a:blip r:embed="rId3">
            <a:alphaModFix/>
          </a:blip>
          <a:srcRect b="2642" l="0" r="0" t="2651"/>
          <a:stretch/>
        </p:blipFill>
        <p:spPr>
          <a:xfrm>
            <a:off x="1378425" y="886162"/>
            <a:ext cx="6387145" cy="337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7"/>
          <p:cNvSpPr txBox="1"/>
          <p:nvPr>
            <p:ph type="title"/>
          </p:nvPr>
        </p:nvSpPr>
        <p:spPr>
          <a:xfrm>
            <a:off x="4918475" y="1828050"/>
            <a:ext cx="3698400" cy="58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Concept</a:t>
            </a:r>
            <a:endParaRPr sz="33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5"/>
          <p:cNvSpPr txBox="1"/>
          <p:nvPr>
            <p:ph type="title"/>
          </p:nvPr>
        </p:nvSpPr>
        <p:spPr>
          <a:xfrm>
            <a:off x="1424675" y="689175"/>
            <a:ext cx="3658500" cy="157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Compatibility</a:t>
            </a:r>
            <a:endParaRPr/>
          </a:p>
        </p:txBody>
      </p:sp>
      <p:sp>
        <p:nvSpPr>
          <p:cNvPr id="334" name="Google Shape;334;p45"/>
          <p:cNvSpPr txBox="1"/>
          <p:nvPr>
            <p:ph idx="1" type="body"/>
          </p:nvPr>
        </p:nvSpPr>
        <p:spPr>
          <a:xfrm>
            <a:off x="1424675" y="2453700"/>
            <a:ext cx="5838600" cy="19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Compatible with both computers and phones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The use of media query allows the content to adjust to any screen size</a:t>
            </a:r>
            <a:endParaRPr b="1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6"/>
          <p:cNvSpPr txBox="1"/>
          <p:nvPr>
            <p:ph type="ctrTitle"/>
          </p:nvPr>
        </p:nvSpPr>
        <p:spPr>
          <a:xfrm>
            <a:off x="1844325" y="747900"/>
            <a:ext cx="5456100" cy="170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7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Tasks Breakdown</a:t>
            </a:r>
            <a:endParaRPr/>
          </a:p>
        </p:txBody>
      </p:sp>
      <p:sp>
        <p:nvSpPr>
          <p:cNvPr id="345" name="Google Shape;345;p47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Wireframe ------&gt; Nirupama, Rawan and Daniel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Movie Page HTML/CSS/JS -----&gt; Nirupama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Html/CSS Tv Page  -----&gt; Rawan, Daniel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Everyone together ------&gt; contributed to the features to be included in the app and selected people finalized them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8"/>
          <p:cNvSpPr txBox="1"/>
          <p:nvPr>
            <p:ph type="title"/>
          </p:nvPr>
        </p:nvSpPr>
        <p:spPr>
          <a:xfrm>
            <a:off x="1424675" y="689175"/>
            <a:ext cx="3658500" cy="157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APIs Used</a:t>
            </a:r>
            <a:endParaRPr/>
          </a:p>
        </p:txBody>
      </p:sp>
      <p:sp>
        <p:nvSpPr>
          <p:cNvPr id="351" name="Google Shape;351;p48"/>
          <p:cNvSpPr txBox="1"/>
          <p:nvPr>
            <p:ph idx="1" type="body"/>
          </p:nvPr>
        </p:nvSpPr>
        <p:spPr>
          <a:xfrm>
            <a:off x="1424675" y="2453700"/>
            <a:ext cx="5838600" cy="19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The OMDB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Utelly Rapid API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Episodate</a:t>
            </a:r>
            <a:endParaRPr b="1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9"/>
          <p:cNvSpPr txBox="1"/>
          <p:nvPr>
            <p:ph type="title"/>
          </p:nvPr>
        </p:nvSpPr>
        <p:spPr>
          <a:xfrm>
            <a:off x="1424675" y="689175"/>
            <a:ext cx="3658500" cy="157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 Used</a:t>
            </a:r>
            <a:endParaRPr/>
          </a:p>
        </p:txBody>
      </p:sp>
      <p:sp>
        <p:nvSpPr>
          <p:cNvPr id="357" name="Google Shape;357;p49"/>
          <p:cNvSpPr txBox="1"/>
          <p:nvPr>
            <p:ph idx="1" type="body"/>
          </p:nvPr>
        </p:nvSpPr>
        <p:spPr>
          <a:xfrm>
            <a:off x="1424675" y="2453700"/>
            <a:ext cx="5838600" cy="19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HTML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CSS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Materialize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jQuery</a:t>
            </a:r>
            <a:endParaRPr b="1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0"/>
          <p:cNvSpPr txBox="1"/>
          <p:nvPr>
            <p:ph type="title"/>
          </p:nvPr>
        </p:nvSpPr>
        <p:spPr>
          <a:xfrm>
            <a:off x="1347900" y="446125"/>
            <a:ext cx="6448200" cy="91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 b="0"/>
          </a:p>
        </p:txBody>
      </p:sp>
      <p:sp>
        <p:nvSpPr>
          <p:cNvPr id="363" name="Google Shape;363;p50"/>
          <p:cNvSpPr txBox="1"/>
          <p:nvPr>
            <p:ph idx="1" type="body"/>
          </p:nvPr>
        </p:nvSpPr>
        <p:spPr>
          <a:xfrm>
            <a:off x="1347900" y="1876875"/>
            <a:ext cx="2917200" cy="26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Finding the right APIs  for the app: OMDB, episodeate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Fetching the contents of the API and displaying it on the app was challenging.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Using Modals/jQuery Dialog instead of alerts.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Making sure that the dynamically generated cards were of the equal length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  <p:sp>
        <p:nvSpPr>
          <p:cNvPr id="364" name="Google Shape;364;p50"/>
          <p:cNvSpPr txBox="1"/>
          <p:nvPr>
            <p:ph idx="2" type="body"/>
          </p:nvPr>
        </p:nvSpPr>
        <p:spPr>
          <a:xfrm>
            <a:off x="4878875" y="1876925"/>
            <a:ext cx="2917200" cy="26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1600"/>
              </a:spcAft>
              <a:buSzPts val="1400"/>
              <a:buChar char="●"/>
            </a:pPr>
            <a:r>
              <a:rPr lang="en"/>
              <a:t>Given the functionality of the app, it was crucial to use API’s that were compatible with the vision behind the project and delivered related data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1"/>
          <p:cNvSpPr txBox="1"/>
          <p:nvPr>
            <p:ph type="ctrTitle"/>
          </p:nvPr>
        </p:nvSpPr>
        <p:spPr>
          <a:xfrm>
            <a:off x="2344925" y="1340325"/>
            <a:ext cx="5994900" cy="21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Directions for Future Development</a:t>
            </a:r>
            <a:endParaRPr sz="44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2"/>
          <p:cNvSpPr txBox="1"/>
          <p:nvPr>
            <p:ph idx="1" type="body"/>
          </p:nvPr>
        </p:nvSpPr>
        <p:spPr>
          <a:xfrm>
            <a:off x="2469775" y="1028700"/>
            <a:ext cx="5867400" cy="33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Ways to Enhance the App</a:t>
            </a:r>
            <a:r>
              <a:rPr lang="en">
                <a:solidFill>
                  <a:srgbClr val="000000"/>
                </a:solidFill>
              </a:rPr>
              <a:t>: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New API can be incorporated which has the list of trending movies and that can be the movies default page.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Movies can be displayed according to their Genre when a word is searched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3"/>
          <p:cNvSpPr txBox="1"/>
          <p:nvPr>
            <p:ph type="title"/>
          </p:nvPr>
        </p:nvSpPr>
        <p:spPr>
          <a:xfrm>
            <a:off x="2469775" y="426200"/>
            <a:ext cx="5867400" cy="99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Work Together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80" name="Google Shape;380;p53"/>
          <p:cNvSpPr txBox="1"/>
          <p:nvPr>
            <p:ph idx="1" type="body"/>
          </p:nvPr>
        </p:nvSpPr>
        <p:spPr>
          <a:xfrm>
            <a:off x="2469775" y="1874225"/>
            <a:ext cx="5867400" cy="25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chemeClr val="dk2"/>
                </a:solidFill>
              </a:rPr>
              <a:t>Teamwork is key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chemeClr val="dk2"/>
                </a:solidFill>
              </a:rPr>
              <a:t>Working together allows for one project to be reviewed by more than one pair of eyes which enhances functionality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4"/>
          <p:cNvSpPr txBox="1"/>
          <p:nvPr>
            <p:ph type="ctrTitle"/>
          </p:nvPr>
        </p:nvSpPr>
        <p:spPr>
          <a:xfrm>
            <a:off x="2344925" y="1340325"/>
            <a:ext cx="5994900" cy="21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Demo</a:t>
            </a:r>
            <a:endParaRPr sz="4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8"/>
          <p:cNvSpPr txBox="1"/>
          <p:nvPr>
            <p:ph idx="1" type="subTitle"/>
          </p:nvPr>
        </p:nvSpPr>
        <p:spPr>
          <a:xfrm>
            <a:off x="335250" y="1266275"/>
            <a:ext cx="4451400" cy="30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just">
              <a:spcBef>
                <a:spcPts val="0"/>
              </a:spcBef>
              <a:spcAft>
                <a:spcPts val="0"/>
              </a:spcAft>
              <a:buSzPts val="2600"/>
              <a:buChar char="❖"/>
            </a:pPr>
            <a:r>
              <a:rPr lang="en" sz="1900">
                <a:solidFill>
                  <a:srgbClr val="24292E"/>
                </a:solidFill>
                <a:highlight>
                  <a:srgbClr val="FFFFFF"/>
                </a:highlight>
              </a:rPr>
              <a:t>As a Movie Buff </a:t>
            </a:r>
            <a:endParaRPr sz="19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SzPts val="1900"/>
              <a:buChar char="❖"/>
            </a:pPr>
            <a:r>
              <a:rPr lang="en" sz="1900">
                <a:solidFill>
                  <a:srgbClr val="24292E"/>
                </a:solidFill>
                <a:highlight>
                  <a:srgbClr val="FFFFFF"/>
                </a:highlight>
              </a:rPr>
              <a:t>I WANT to search for movies and shows and get information and be streamed in the leading apps (GooglePlay, Netflix, etc)</a:t>
            </a:r>
            <a:endParaRPr sz="19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49250" lvl="0" marL="457200" rtl="0" algn="just">
              <a:spcBef>
                <a:spcPts val="0"/>
              </a:spcBef>
              <a:spcAft>
                <a:spcPts val="0"/>
              </a:spcAft>
              <a:buSzPts val="1900"/>
              <a:buChar char="❖"/>
            </a:pPr>
            <a:r>
              <a:rPr lang="en" sz="1900">
                <a:solidFill>
                  <a:srgbClr val="24292E"/>
                </a:solidFill>
                <a:highlight>
                  <a:srgbClr val="FFFFFF"/>
                </a:highlight>
              </a:rPr>
              <a:t>SO THAT I have good list of movies/shows is good to watch</a:t>
            </a:r>
            <a:endParaRPr sz="1900"/>
          </a:p>
        </p:txBody>
      </p:sp>
      <p:sp>
        <p:nvSpPr>
          <p:cNvPr id="234" name="Google Shape;234;p28"/>
          <p:cNvSpPr txBox="1"/>
          <p:nvPr>
            <p:ph type="ctrTitle"/>
          </p:nvPr>
        </p:nvSpPr>
        <p:spPr>
          <a:xfrm>
            <a:off x="335250" y="268950"/>
            <a:ext cx="5508300" cy="86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User Story</a:t>
            </a:r>
            <a:endParaRPr sz="41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Links</a:t>
            </a:r>
            <a:endParaRPr/>
          </a:p>
        </p:txBody>
      </p:sp>
      <p:sp>
        <p:nvSpPr>
          <p:cNvPr id="391" name="Google Shape;391;p55"/>
          <p:cNvSpPr txBox="1"/>
          <p:nvPr>
            <p:ph idx="1" type="body"/>
          </p:nvPr>
        </p:nvSpPr>
        <p:spPr>
          <a:xfrm>
            <a:off x="729450" y="204482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A9988"/>
                </a:solidFill>
              </a:rPr>
              <a:t>GitHub Repository:</a:t>
            </a:r>
            <a:endParaRPr sz="1800">
              <a:solidFill>
                <a:srgbClr val="1A9988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1A9988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https://github.com/ns8279/Movie-buzz</a:t>
            </a:r>
            <a:endParaRPr sz="1800">
              <a:solidFill>
                <a:srgbClr val="1A9988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A9988"/>
                </a:solidFill>
              </a:rPr>
              <a:t>Deployed Link:</a:t>
            </a:r>
            <a:endParaRPr sz="1800">
              <a:solidFill>
                <a:srgbClr val="1A9988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50">
                <a:solidFill>
                  <a:srgbClr val="1A9988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https://ns8279.github.io/Movie-buzz</a:t>
            </a:r>
            <a:endParaRPr sz="1800">
              <a:solidFill>
                <a:srgbClr val="1A9988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56"/>
          <p:cNvSpPr txBox="1"/>
          <p:nvPr>
            <p:ph type="title"/>
          </p:nvPr>
        </p:nvSpPr>
        <p:spPr>
          <a:xfrm>
            <a:off x="1347900" y="446125"/>
            <a:ext cx="6448200" cy="91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 b="0"/>
          </a:p>
        </p:txBody>
      </p:sp>
      <p:sp>
        <p:nvSpPr>
          <p:cNvPr id="397" name="Google Shape;397;p56"/>
          <p:cNvSpPr txBox="1"/>
          <p:nvPr>
            <p:ph idx="1" type="body"/>
          </p:nvPr>
        </p:nvSpPr>
        <p:spPr>
          <a:xfrm>
            <a:off x="1347900" y="1876875"/>
            <a:ext cx="2917200" cy="26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Finding the right APIs  for the app: OMDB, episodeate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Fetching the contents of the API and displaying it on the app was challenging.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Using Modals/jQuery Dialog instead of alerts.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Making sure that the dynamically generated cards were of the equal length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/>
          </a:p>
        </p:txBody>
      </p:sp>
      <p:sp>
        <p:nvSpPr>
          <p:cNvPr id="398" name="Google Shape;398;p56"/>
          <p:cNvSpPr txBox="1"/>
          <p:nvPr>
            <p:ph idx="2" type="body"/>
          </p:nvPr>
        </p:nvSpPr>
        <p:spPr>
          <a:xfrm>
            <a:off x="4878875" y="1876925"/>
            <a:ext cx="2917200" cy="26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1600"/>
              </a:spcAft>
              <a:buSzPts val="1400"/>
              <a:buChar char="●"/>
            </a:pPr>
            <a:r>
              <a:rPr lang="en"/>
              <a:t>Given the functionality of the app, it was crucial to use API’s that were compatible with the vision behind the project and delivered related data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7"/>
          <p:cNvSpPr txBox="1"/>
          <p:nvPr>
            <p:ph type="ctrTitle"/>
          </p:nvPr>
        </p:nvSpPr>
        <p:spPr>
          <a:xfrm>
            <a:off x="2344925" y="1340325"/>
            <a:ext cx="5994900" cy="21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Directions for Future Development</a:t>
            </a:r>
            <a:endParaRPr sz="44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8"/>
          <p:cNvSpPr txBox="1"/>
          <p:nvPr>
            <p:ph idx="1" type="body"/>
          </p:nvPr>
        </p:nvSpPr>
        <p:spPr>
          <a:xfrm>
            <a:off x="2469775" y="1028700"/>
            <a:ext cx="5867400" cy="33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Ways to Enhance the App</a:t>
            </a:r>
            <a:r>
              <a:rPr lang="en">
                <a:solidFill>
                  <a:srgbClr val="000000"/>
                </a:solidFill>
              </a:rPr>
              <a:t>: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New API can be incorporated which has the list of trending movies and that can be the movies default page.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Movies can be displayed according to their Genre when a word is searched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59"/>
          <p:cNvSpPr txBox="1"/>
          <p:nvPr>
            <p:ph type="title"/>
          </p:nvPr>
        </p:nvSpPr>
        <p:spPr>
          <a:xfrm>
            <a:off x="2469775" y="426200"/>
            <a:ext cx="5867400" cy="99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Work Together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14" name="Google Shape;414;p59"/>
          <p:cNvSpPr txBox="1"/>
          <p:nvPr>
            <p:ph idx="1" type="body"/>
          </p:nvPr>
        </p:nvSpPr>
        <p:spPr>
          <a:xfrm>
            <a:off x="2469775" y="1874225"/>
            <a:ext cx="5867400" cy="255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chemeClr val="dk2"/>
                </a:solidFill>
              </a:rPr>
              <a:t>Teamwork is key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chemeClr val="dk2"/>
                </a:solidFill>
              </a:rPr>
              <a:t>Working together allows for one project to be reviewed by more than one pair of eyes which enhances functionality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60"/>
          <p:cNvSpPr txBox="1"/>
          <p:nvPr>
            <p:ph type="ctrTitle"/>
          </p:nvPr>
        </p:nvSpPr>
        <p:spPr>
          <a:xfrm>
            <a:off x="2344925" y="1340325"/>
            <a:ext cx="5994900" cy="21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Demo</a:t>
            </a:r>
            <a:endParaRPr sz="4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4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6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Links</a:t>
            </a:r>
            <a:endParaRPr/>
          </a:p>
        </p:txBody>
      </p:sp>
      <p:sp>
        <p:nvSpPr>
          <p:cNvPr id="425" name="Google Shape;425;p61"/>
          <p:cNvSpPr txBox="1"/>
          <p:nvPr>
            <p:ph idx="1" type="body"/>
          </p:nvPr>
        </p:nvSpPr>
        <p:spPr>
          <a:xfrm>
            <a:off x="729450" y="204482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A9988"/>
                </a:solidFill>
              </a:rPr>
              <a:t>GitHub Repository:</a:t>
            </a:r>
            <a:endParaRPr sz="1800">
              <a:solidFill>
                <a:srgbClr val="1A9988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1A9988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https://github.com/ns8279/Movie-buzz</a:t>
            </a:r>
            <a:endParaRPr sz="1800">
              <a:solidFill>
                <a:srgbClr val="1A9988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A9988"/>
                </a:solidFill>
              </a:rPr>
              <a:t>Deployed Link:</a:t>
            </a:r>
            <a:endParaRPr sz="1800">
              <a:solidFill>
                <a:srgbClr val="1A9988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50">
                <a:solidFill>
                  <a:srgbClr val="1A9988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https://ns8279.github.io/Movie-buzz</a:t>
            </a:r>
            <a:endParaRPr sz="1800">
              <a:solidFill>
                <a:srgbClr val="1A9988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/>
          <p:nvPr>
            <p:ph type="ctrTitle"/>
          </p:nvPr>
        </p:nvSpPr>
        <p:spPr>
          <a:xfrm>
            <a:off x="335250" y="268950"/>
            <a:ext cx="5508300" cy="86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</a:t>
            </a:r>
            <a:endParaRPr/>
          </a:p>
        </p:txBody>
      </p:sp>
      <p:sp>
        <p:nvSpPr>
          <p:cNvPr id="240" name="Google Shape;240;p29"/>
          <p:cNvSpPr txBox="1"/>
          <p:nvPr>
            <p:ph idx="1" type="subTitle"/>
          </p:nvPr>
        </p:nvSpPr>
        <p:spPr>
          <a:xfrm>
            <a:off x="335250" y="1266275"/>
            <a:ext cx="4451400" cy="30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❖"/>
            </a:pPr>
            <a:r>
              <a:rPr lang="en" sz="1900"/>
              <a:t>Provides a list of movies and tv shows to browse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❖"/>
            </a:pPr>
            <a:r>
              <a:rPr lang="en" sz="1900"/>
              <a:t>Allows users to view:</a:t>
            </a:r>
            <a:endParaRPr sz="19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➢"/>
            </a:pPr>
            <a:r>
              <a:rPr lang="en" sz="1900"/>
              <a:t>General movie information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➢"/>
            </a:pPr>
            <a:r>
              <a:rPr lang="en" sz="1900"/>
              <a:t>Ratings and reviews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➢"/>
            </a:pPr>
            <a:r>
              <a:rPr lang="en" sz="1900"/>
              <a:t>A brief plot description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➢"/>
            </a:pPr>
            <a:r>
              <a:rPr lang="en" sz="1900"/>
              <a:t>Apps that are streaming the selected movie and redirect to a specific app when clicked on</a:t>
            </a:r>
            <a:endParaRPr sz="1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30"/>
          <p:cNvPicPr preferRelativeResize="0"/>
          <p:nvPr/>
        </p:nvPicPr>
        <p:blipFill rotWithShape="1">
          <a:blip r:embed="rId3">
            <a:alphaModFix/>
          </a:blip>
          <a:srcRect b="0" l="3436" r="3445" t="0"/>
          <a:stretch/>
        </p:blipFill>
        <p:spPr>
          <a:xfrm>
            <a:off x="1938600" y="638750"/>
            <a:ext cx="7063029" cy="426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0"/>
          <p:cNvSpPr txBox="1"/>
          <p:nvPr>
            <p:ph type="title"/>
          </p:nvPr>
        </p:nvSpPr>
        <p:spPr>
          <a:xfrm>
            <a:off x="185350" y="352000"/>
            <a:ext cx="2167800" cy="40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31"/>
          <p:cNvPicPr preferRelativeResize="0"/>
          <p:nvPr/>
        </p:nvPicPr>
        <p:blipFill rotWithShape="1">
          <a:blip r:embed="rId3">
            <a:alphaModFix/>
          </a:blip>
          <a:srcRect b="0" l="7928" r="839" t="11762"/>
          <a:stretch/>
        </p:blipFill>
        <p:spPr>
          <a:xfrm>
            <a:off x="1938600" y="638750"/>
            <a:ext cx="7063027" cy="4269424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31"/>
          <p:cNvSpPr txBox="1"/>
          <p:nvPr>
            <p:ph type="title"/>
          </p:nvPr>
        </p:nvSpPr>
        <p:spPr>
          <a:xfrm>
            <a:off x="185350" y="352000"/>
            <a:ext cx="2167800" cy="407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Movie Page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32"/>
          <p:cNvPicPr preferRelativeResize="0"/>
          <p:nvPr/>
        </p:nvPicPr>
        <p:blipFill rotWithShape="1">
          <a:blip r:embed="rId3">
            <a:alphaModFix/>
          </a:blip>
          <a:srcRect b="2642" l="0" r="0" t="2651"/>
          <a:stretch/>
        </p:blipFill>
        <p:spPr>
          <a:xfrm>
            <a:off x="1378425" y="886162"/>
            <a:ext cx="6387145" cy="337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3"/>
          <p:cNvSpPr txBox="1"/>
          <p:nvPr>
            <p:ph type="title"/>
          </p:nvPr>
        </p:nvSpPr>
        <p:spPr>
          <a:xfrm>
            <a:off x="1424675" y="689175"/>
            <a:ext cx="3658500" cy="157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Compatibility</a:t>
            </a:r>
            <a:endParaRPr/>
          </a:p>
        </p:txBody>
      </p:sp>
      <p:sp>
        <p:nvSpPr>
          <p:cNvPr id="263" name="Google Shape;263;p33"/>
          <p:cNvSpPr txBox="1"/>
          <p:nvPr>
            <p:ph idx="1" type="body"/>
          </p:nvPr>
        </p:nvSpPr>
        <p:spPr>
          <a:xfrm>
            <a:off x="1424675" y="2453700"/>
            <a:ext cx="5838600" cy="19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Compatible with both computers and phones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The use of media query allows the content to adjust to any screen size</a:t>
            </a:r>
            <a:endParaRPr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4"/>
          <p:cNvSpPr txBox="1"/>
          <p:nvPr>
            <p:ph type="ctrTitle"/>
          </p:nvPr>
        </p:nvSpPr>
        <p:spPr>
          <a:xfrm>
            <a:off x="1844325" y="747900"/>
            <a:ext cx="5456100" cy="170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